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.xml" ContentType="application/vnd.openxmlformats-officedocument.presentationml.notesSlide+xml"/>
  <Override PartName="/ppt/tags/tag8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8.xml" ContentType="application/vnd.openxmlformats-officedocument.presentationml.tags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7" r:id="rId4"/>
    <p:sldId id="277" r:id="rId5"/>
    <p:sldId id="258" r:id="rId6"/>
    <p:sldId id="260" r:id="rId7"/>
    <p:sldId id="286" r:id="rId8"/>
    <p:sldId id="262" r:id="rId9"/>
    <p:sldId id="282" r:id="rId10"/>
    <p:sldId id="283" r:id="rId11"/>
    <p:sldId id="284" r:id="rId12"/>
    <p:sldId id="263" r:id="rId13"/>
    <p:sldId id="264" r:id="rId14"/>
    <p:sldId id="279" r:id="rId15"/>
    <p:sldId id="280" r:id="rId16"/>
    <p:sldId id="265" r:id="rId17"/>
    <p:sldId id="281" r:id="rId18"/>
    <p:sldId id="285" r:id="rId19"/>
    <p:sldId id="259" r:id="rId20"/>
    <p:sldId id="268" r:id="rId21"/>
    <p:sldId id="269" r:id="rId22"/>
    <p:sldId id="270" r:id="rId23"/>
    <p:sldId id="287" r:id="rId24"/>
    <p:sldId id="271" r:id="rId25"/>
    <p:sldId id="272" r:id="rId26"/>
    <p:sldId id="273" r:id="rId27"/>
    <p:sldId id="278" r:id="rId28"/>
    <p:sldId id="288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966" autoAdjust="0"/>
  </p:normalViewPr>
  <p:slideViewPr>
    <p:cSldViewPr snapToGrid="0">
      <p:cViewPr varScale="1">
        <p:scale>
          <a:sx n="135" d="100"/>
          <a:sy n="135" d="100"/>
        </p:scale>
        <p:origin x="354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1D2C-FAF0-48F4-83ED-E72EE2A9CAB9}" type="datetimeFigureOut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472F-366A-4B85-9D5B-C29E5A31D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AF37-C107-10FB-20B7-2B90FA944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E8EE5A-60C6-91CE-2FF8-C70A01F5C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543C3-A94A-6742-B900-D28199C1F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664CA5-01A4-7D81-2E34-FFF3BED74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6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91DCE-F2E3-2C23-76E4-0006B2C6E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D6720-FCFF-240E-97A4-059A9EF16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804B8E-F298-9606-F151-B849BA4E9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726F8-5A47-CA22-B086-5E73A836B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3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0B4B-8D0D-26F6-081A-90C78F32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D2BD9F-01B6-AAF9-45C3-1DC484C5A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A3C0B3-8D16-1739-5FB5-6F2BD689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77307-63EA-CD26-6BFD-441CBC9F7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4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EA38-E8BD-564D-C0C6-ABDEA255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DAEFB-3EDB-DA0F-2F12-6C5A2DE67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68ADA-5CA2-447E-2B32-92455203B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F5A9E-4866-5C75-7716-6803693B7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5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54F8-3AAA-97A6-4B8F-7AC2825E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B3C761-85F7-495E-7F9B-779882D83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B0490A-1A1E-3E31-5310-684BBC64D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60FC6-0C73-37D2-C975-8790479B7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76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28AD0-CF7D-4621-4735-648B1547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C99162-63DA-F8E8-4B22-CB29BC277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A6CDD-C50C-52F9-5A58-09D434DF3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76199-F491-36F5-45F3-3336F8CF9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9539-5E54-DF45-CFFC-15FA1169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F1FD5A-5D7A-18EC-7FF5-E3C6A64F1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453738-10F2-8DA4-021D-E2075CC44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2590BC-1AB0-91F9-ACEB-A237226B3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11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C79E5-2A5B-323A-AD05-18AA425B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6B4044-1251-02BA-88A8-1B628629C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C0DFA4-C7B8-1113-D36E-0B8D862EE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A45347-CF67-7E96-0907-478101C6F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A3B8-5C46-3A0A-F094-BFB5BE9D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8E1B8-0FB3-2648-5E18-6DC026A9F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77EFAC-A4D3-B356-5E5F-C955027E5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6532C-BF74-7E41-C8A1-EC19BDB6F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0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1E6D3-2861-8330-CDFF-FDF1FF488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461554-13A1-757B-2620-2DD8D0FB5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222367-A5C4-A9EA-D772-CE7A88273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2C836-D368-6C53-799D-7A9D19B2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4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3A36-2636-4F70-8358-2C020F2EC4F1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E7ED-1F97-476F-AF45-F6ECEC92B97E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0EED-F179-4584-9E0C-6714266207E3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EFC1-AB74-421E-BABD-1AB25117FF42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2A7A-9E0C-4885-96BB-CDDBBE005C4E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F315-9E29-4ACD-ABEE-D6EC5E6AAF2C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57C4-D348-4666-B583-697B242C5FBB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8E7A-313D-488D-85D8-AC7FBB6D87C8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AF60-8745-441D-B22C-F3BBE63B6672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4423-3D55-44BF-904B-A52B5A518EDD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8EB87-1A7B-4F77-ACF0-B4FC044FCEC3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C935-1142-4D9D-B5B3-A0986099069D}" type="datetime1">
              <a:rPr lang="zh-CN" altLang="en-US" smtClean="0"/>
              <a:t>2025/9/7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970F-B085-4B22-84AD-070AC1845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32.png"/><Relationship Id="rId4" Type="http://schemas.openxmlformats.org/officeDocument/2006/relationships/tags" Target="../tags/tag93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21" Type="http://schemas.openxmlformats.org/officeDocument/2006/relationships/tags" Target="../tags/tag119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23" Type="http://schemas.openxmlformats.org/officeDocument/2006/relationships/notesSlide" Target="../notesSlides/notesSlide20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29" Type="http://schemas.openxmlformats.org/officeDocument/2006/relationships/tags" Target="../tags/tag77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tags" Target="../tags/tag79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8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4.sv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3.png"/><Relationship Id="rId5" Type="http://schemas.openxmlformats.org/officeDocument/2006/relationships/tags" Target="../tags/tag84.xml"/><Relationship Id="rId10" Type="http://schemas.openxmlformats.org/officeDocument/2006/relationships/image" Target="../media/image2.svg"/><Relationship Id="rId4" Type="http://schemas.openxmlformats.org/officeDocument/2006/relationships/tags" Target="../tags/tag8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161" y="179685"/>
            <a:ext cx="1471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4" name="组合 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5350" y="1473894"/>
            <a:ext cx="10733015" cy="3813231"/>
            <a:chOff x="829767" y="1522385"/>
            <a:chExt cx="10733015" cy="3813231"/>
          </a:xfrm>
        </p:grpSpPr>
        <p:grpSp>
          <p:nvGrpSpPr>
            <p:cNvPr id="135" name="组合 1"/>
            <p:cNvGrpSpPr/>
            <p:nvPr/>
          </p:nvGrpSpPr>
          <p:grpSpPr>
            <a:xfrm>
              <a:off x="829767" y="1522385"/>
              <a:ext cx="3146572" cy="1705031"/>
              <a:chOff x="695324" y="1833503"/>
              <a:chExt cx="4839405" cy="2395693"/>
            </a:xfrm>
          </p:grpSpPr>
          <p:sp>
            <p:nvSpPr>
              <p:cNvPr id="160" name="1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1" name="1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2" name="Title-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44735" y="2113909"/>
                <a:ext cx="2203553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Introduction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64" name="Index-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348752" y="2542646"/>
                <a:ext cx="2185977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01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6" name="组合 2"/>
            <p:cNvGrpSpPr/>
            <p:nvPr/>
          </p:nvGrpSpPr>
          <p:grpSpPr>
            <a:xfrm>
              <a:off x="4531414" y="1522385"/>
              <a:ext cx="3267359" cy="1705031"/>
              <a:chOff x="695324" y="1833503"/>
              <a:chExt cx="5025175" cy="2395693"/>
            </a:xfrm>
          </p:grpSpPr>
          <p:sp>
            <p:nvSpPr>
              <p:cNvPr id="155" name="2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6" name="2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7" name="Title-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44735" y="2113909"/>
                <a:ext cx="3392146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</a:rPr>
                  <a:t>Skill &amp; Talent</a:t>
                </a:r>
                <a:endParaRPr lang="zh-CN" altLang="en-US" sz="1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  <p:sp>
            <p:nvSpPr>
              <p:cNvPr id="159" name="Index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162983" y="2542646"/>
                <a:ext cx="2557516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02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7" name="组合 3"/>
            <p:cNvGrpSpPr/>
            <p:nvPr/>
          </p:nvGrpSpPr>
          <p:grpSpPr>
            <a:xfrm>
              <a:off x="8353848" y="1522385"/>
              <a:ext cx="3208934" cy="1705031"/>
              <a:chOff x="695324" y="1833503"/>
              <a:chExt cx="4935317" cy="2395693"/>
            </a:xfrm>
          </p:grpSpPr>
          <p:sp>
            <p:nvSpPr>
              <p:cNvPr id="150" name="3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1" name="3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2" name="Title-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67591" y="2113909"/>
                <a:ext cx="349200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Research Experience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54" name="Index-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52840" y="2542646"/>
                <a:ext cx="2377801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03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8" name="组合 4"/>
            <p:cNvGrpSpPr/>
            <p:nvPr/>
          </p:nvGrpSpPr>
          <p:grpSpPr>
            <a:xfrm>
              <a:off x="2741968" y="3630585"/>
              <a:ext cx="3146572" cy="1705031"/>
              <a:chOff x="695324" y="1833503"/>
              <a:chExt cx="4839405" cy="2395693"/>
            </a:xfrm>
          </p:grpSpPr>
          <p:sp>
            <p:nvSpPr>
              <p:cNvPr id="145" name="4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6" name="4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7" name="Title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4735" y="2113909"/>
                <a:ext cx="304469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Industry Research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9" name="Index-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04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9" name="组合 5"/>
            <p:cNvGrpSpPr/>
            <p:nvPr/>
          </p:nvGrpSpPr>
          <p:grpSpPr>
            <a:xfrm>
              <a:off x="6504009" y="3630585"/>
              <a:ext cx="3146572" cy="1705031"/>
              <a:chOff x="695324" y="1833503"/>
              <a:chExt cx="4839405" cy="2395693"/>
            </a:xfrm>
          </p:grpSpPr>
          <p:sp>
            <p:nvSpPr>
              <p:cNvPr id="140" name="5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1" name="5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2" name="Title-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44733" y="2113909"/>
                <a:ext cx="4233145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Future Research Interests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4" name="Index-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05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166" name="灯片编号占位符 1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3CA9-8046-E05A-E6E5-9CE06CCFD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5D1B4D-4EE9-212A-9BDF-4352EA70ECBD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C67AD071-23A4-39FE-ED8F-5323AB33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17A84-95C9-DE84-AFEC-93EDDB82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2" y="1973866"/>
            <a:ext cx="4591774" cy="28285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2E5249-0924-F2A2-2CFE-DFD378D8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00" y="2135941"/>
            <a:ext cx="5257800" cy="881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DBF8D2-F3A0-7444-B902-D59A50A2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99" y="4062600"/>
            <a:ext cx="5257801" cy="6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3A4A-AAB1-1A10-EAD2-826F2E2B7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D7938D-AA79-3770-F9D5-1DFC0A74F620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A26BD9EE-4893-D96D-D088-BF738C1E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273624-1AA5-CD44-D0FD-73E402595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" y="1511100"/>
            <a:ext cx="6252067" cy="3907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0AB1A2-6376-5A60-A536-9AAA261E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00" y="2734072"/>
            <a:ext cx="4536000" cy="11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312" y="178950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1577954" y="1047826"/>
            <a:ext cx="909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Z3 Rule-Based Multi-Step Reasoning: DAG-Driven Dataset Generation With Variable and Semantic Constraints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2FF3F2-4BE8-9FCA-D6F4-66DC7D29EC71}"/>
              </a:ext>
            </a:extLst>
          </p:cNvPr>
          <p:cNvSpPr txBox="1"/>
          <p:nvPr/>
        </p:nvSpPr>
        <p:spPr>
          <a:xfrm>
            <a:off x="252000" y="1483200"/>
            <a:ext cx="117504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LSAT-style logical reason datasets for LLM training and eval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Method: DAG-based, Validator, Safety Check, Distractor and Gibberish</a:t>
            </a: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Reasoning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Quality Issues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Controllability and Interpretability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Commonsense Ability in LLM</a:t>
            </a:r>
          </a:p>
          <a:p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is it like?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AR-LSAT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538A9E-C77A-2115-29A4-637187DD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6" y="4701828"/>
            <a:ext cx="11858888" cy="1735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C22FB-E222-3179-35C4-AEC12ED19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" y="1347313"/>
            <a:ext cx="6265237" cy="41633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03E5B5-D859-7F17-259E-C47A85C88CD7}"/>
              </a:ext>
            </a:extLst>
          </p:cNvPr>
          <p:cNvSpPr txBox="1"/>
          <p:nvPr/>
        </p:nvSpPr>
        <p:spPr>
          <a:xfrm>
            <a:off x="7192800" y="2274837"/>
            <a:ext cx="4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64.2% in FOLIO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33% in LSAT-logic games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LogiGLUE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GPT-4o achieves 73.59% on deductive reasoning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 31.55% on inductive tasks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678D-878F-E329-1676-84D804BF7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D36467-C618-0DEB-6738-EB34906CA049}"/>
              </a:ext>
            </a:extLst>
          </p:cNvPr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B5FA60D7-BE93-4F27-D71D-0D3FDE40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23591B-F685-A0F9-11D0-4CD9E0670431}"/>
              </a:ext>
            </a:extLst>
          </p:cNvPr>
          <p:cNvSpPr txBox="1"/>
          <p:nvPr/>
        </p:nvSpPr>
        <p:spPr>
          <a:xfrm>
            <a:off x="273600" y="921600"/>
            <a:ext cx="115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Theorem Prover, is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satisfiability modulo theories(SMT) solver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Microsoft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D55169-889B-2929-2841-CE364393B7A0}"/>
                  </a:ext>
                </a:extLst>
              </p:cNvPr>
              <p:cNvSpPr txBox="1"/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D55169-889B-2929-2841-CE364393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blipFill>
                <a:blip r:embed="rId3"/>
                <a:stretch>
                  <a:fillRect l="-2909" r="-254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CCD829-04F1-4491-1FE7-97B02E80C09F}"/>
                  </a:ext>
                </a:extLst>
              </p:cNvPr>
              <p:cNvSpPr txBox="1"/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CCD829-04F1-4491-1FE7-97B02E80C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blipFill>
                <a:blip r:embed="rId4"/>
                <a:stretch>
                  <a:fillRect l="-2154" r="-215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354101-16DA-F7B2-0508-EF423707ACF7}"/>
                  </a:ext>
                </a:extLst>
              </p:cNvPr>
              <p:cNvSpPr txBox="1"/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354101-16DA-F7B2-0508-EF423707A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3C69EFB-8990-76D3-B40E-4BABB7FD3C88}"/>
                  </a:ext>
                </a:extLst>
              </p:cNvPr>
              <p:cNvSpPr txBox="1"/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all expressions are true</a:t>
                </a:r>
              </a:p>
              <a:p>
                <a:r>
                  <a:rPr lang="en-US" altLang="zh-CN" dirty="0"/>
                  <a:t>Therefore, this problem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satisfiable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3C69EFB-8990-76D3-B40E-4BABB7FD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blipFill>
                <a:blip r:embed="rId6"/>
                <a:stretch>
                  <a:fillRect l="-90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A7E683D-338A-8165-A29D-7D5BDB1A3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65" y="3212960"/>
            <a:ext cx="4370670" cy="28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7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525C-8B76-836E-D7AF-F4241C84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6A155E-9A66-535A-757C-1C77509BBB12}"/>
              </a:ext>
            </a:extLst>
          </p:cNvPr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7E7191ED-CD13-7A92-5E47-EAAF92DB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036D17-5E28-8284-9E96-CE82AD7D67A2}"/>
                  </a:ext>
                </a:extLst>
              </p:cNvPr>
              <p:cNvSpPr txBox="1"/>
              <p:nvPr/>
            </p:nvSpPr>
            <p:spPr>
              <a:xfrm>
                <a:off x="276447" y="782341"/>
                <a:ext cx="115327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Premises</a:t>
                </a:r>
              </a:p>
              <a:p>
                <a:pPr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𝐻𝑎𝑝𝑝𝑦𝐸𝑛𝑑𝑖𝑛𝑔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    </a:t>
                </a:r>
                <a:r>
                  <a:rPr lang="en-US" altLang="zh-CN" dirty="0"/>
                  <a:t>				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all movies have happy ending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is a movie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does not have a happy ending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𝑙𝑖𝑜𝑛𝐾𝑖𝑛𝑔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          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is a movie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𝑙𝑖𝑜𝑛𝐾𝑖𝑛𝑔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has a happy ending</a:t>
                </a: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</a:t>
                </a:r>
              </a:p>
              <a:p>
                <a:pPr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 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movie does not have a happy ending</a:t>
                </a: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you can find a set of variables such that the</a:t>
                </a:r>
              </a:p>
              <a:p>
                <a:pPr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Not(hypothesis) is true, it means that p -&gt; h is not</a:t>
                </a:r>
              </a:p>
              <a:p>
                <a:pPr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true. Otherwise, if you cannot find that set of variables,</a:t>
                </a:r>
              </a:p>
              <a:p>
                <a:pPr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means that p -&gt; h is always true.</a:t>
                </a: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036D17-5E28-8284-9E96-CE82AD7D6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7" y="782341"/>
                <a:ext cx="11532781" cy="5909310"/>
              </a:xfrm>
              <a:prstGeom prst="rect">
                <a:avLst/>
              </a:prstGeom>
              <a:blipFill>
                <a:blip r:embed="rId3"/>
                <a:stretch>
                  <a:fillRect l="-423" t="-515" r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02E763-8012-DC59-2EC0-4707604F1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089" y="4282989"/>
            <a:ext cx="4061637" cy="11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8F1ED3-BCB8-9AE8-ED5E-C8651A550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0" y="1198827"/>
            <a:ext cx="8258400" cy="4561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6629-8DAD-F4EA-8039-095C6EAB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7768865-DEBD-3C7A-56C9-0DE876C32930}"/>
              </a:ext>
            </a:extLst>
          </p:cNvPr>
          <p:cNvSpPr/>
          <p:nvPr/>
        </p:nvSpPr>
        <p:spPr>
          <a:xfrm>
            <a:off x="1651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6362304A-2350-86A7-1F1E-4D6CC3D8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BD3D7-6857-DA22-3740-149850F9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22" y="1287579"/>
            <a:ext cx="2559847" cy="2625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D74CA2-88D3-CF88-D880-9923B979D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15" y="969420"/>
            <a:ext cx="4877985" cy="3262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367A0B-DFA2-1303-B664-9085E42F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370" y="4774582"/>
            <a:ext cx="5427259" cy="4776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7D9EA-FF63-63BF-794D-75F2B9ACF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99" y="5489706"/>
            <a:ext cx="11397600" cy="3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4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8510-6C11-590A-1D90-5DAF6700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F8474-BDF4-9B78-9995-12280DA84317}"/>
              </a:ext>
            </a:extLst>
          </p:cNvPr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A9AED821-B7D5-8DCB-7AEF-CC459A6B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4867C7-8B5D-8189-5C94-4D76BE500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3" y="984059"/>
            <a:ext cx="7358518" cy="48898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7C0B3F-F76A-197A-E4D6-8643C684B290}"/>
              </a:ext>
            </a:extLst>
          </p:cNvPr>
          <p:cNvSpPr txBox="1"/>
          <p:nvPr/>
        </p:nvSpPr>
        <p:spPr>
          <a:xfrm>
            <a:off x="8020312" y="2136337"/>
            <a:ext cx="4171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sample data, including: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Biconditional Elimination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Introduction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Elimination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Disjunction Introduction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Syllogism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Modus Ponens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79054" y="1194202"/>
            <a:ext cx="8325126" cy="4562708"/>
            <a:chOff x="2126292" y="1527577"/>
            <a:chExt cx="7880580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5237" y="2136658"/>
              <a:ext cx="7011635" cy="804885"/>
              <a:chOff x="2995237" y="2136658"/>
              <a:chExt cx="7011635" cy="804885"/>
            </a:xfrm>
          </p:grpSpPr>
          <p:sp>
            <p:nvSpPr>
              <p:cNvPr id="22" name="Index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95237" y="2438382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3829217" y="257649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503250" y="2402502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551212" y="2453301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0899" y="2500000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220671" y="2136658"/>
                <a:ext cx="1888621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Project1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220671" y="2633766"/>
                <a:ext cx="4786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Multimodal image-text understanding and Knowledge Retrieval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126292" y="3948569"/>
              <a:ext cx="7197152" cy="743271"/>
              <a:chOff x="2126292" y="3948569"/>
              <a:chExt cx="7197152" cy="743271"/>
            </a:xfrm>
          </p:grpSpPr>
          <p:sp>
            <p:nvSpPr>
              <p:cNvPr id="15" name="Index-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126292" y="4148790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642724" y="4286902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231543" y="4112910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283930" y="4165298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Title-2"/>
              <p:cNvSpPr/>
              <p:nvPr>
                <p:custDataLst>
                  <p:tags r:id="rId3"/>
                </p:custDataLst>
              </p:nvPr>
            </p:nvSpPr>
            <p:spPr>
              <a:xfrm>
                <a:off x="4019250" y="394856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Project2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953042" y="4384063"/>
                <a:ext cx="5370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Small-parameter Large Language Model: Pre-training and Fine-Tuning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9609" y="4233286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983" y="3286857"/>
            <a:ext cx="10870034" cy="2405650"/>
            <a:chOff x="695325" y="2994381"/>
            <a:chExt cx="10870034" cy="2405650"/>
          </a:xfrm>
        </p:grpSpPr>
        <p:grpSp>
          <p:nvGrpSpPr>
            <p:cNvPr id="3" name="组合 2"/>
            <p:cNvGrpSpPr/>
            <p:nvPr/>
          </p:nvGrpSpPr>
          <p:grpSpPr>
            <a:xfrm>
              <a:off x="695325" y="3020475"/>
              <a:ext cx="10801350" cy="1201227"/>
              <a:chOff x="695325" y="3020475"/>
              <a:chExt cx="10801350" cy="1201227"/>
            </a:xfrm>
          </p:grpSpPr>
          <p:cxnSp>
            <p:nvCxnSpPr>
              <p:cNvPr id="41" name="1"/>
              <p:cNvCxnSpPr>
                <a:cxnSpLocks noChangeShapeType="1"/>
              </p:cNvCxnSpPr>
              <p:nvPr>
                <p:custDataLst>
                  <p:tags r:id="rId23"/>
                </p:custDataLst>
              </p:nvPr>
            </p:nvCxnSpPr>
            <p:spPr bwMode="auto">
              <a:xfrm>
                <a:off x="695325" y="3591579"/>
                <a:ext cx="10801350" cy="1587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75000"/>
                    <a:lumOff val="25000"/>
                  </a:schemeClr>
                </a:solidFill>
                <a:prstDash val="lgDash"/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2" name="组合 41"/>
              <p:cNvGrpSpPr/>
              <p:nvPr/>
            </p:nvGrpSpPr>
            <p:grpSpPr>
              <a:xfrm>
                <a:off x="723735" y="3020475"/>
                <a:ext cx="1655064" cy="1201227"/>
                <a:chOff x="466210" y="3020475"/>
                <a:chExt cx="1655064" cy="1201227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66210" y="3020475"/>
                  <a:ext cx="1655064" cy="399891"/>
                  <a:chOff x="3355848" y="1609344"/>
                  <a:chExt cx="1655064" cy="399891"/>
                </a:xfrm>
                <a:solidFill>
                  <a:schemeClr val="accent1"/>
                </a:solidFill>
              </p:grpSpPr>
              <p:sp>
                <p:nvSpPr>
                  <p:cNvPr id="49" name="1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3355848" y="1609344"/>
                    <a:ext cx="1655064" cy="3328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1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 rot="2700000">
                    <a:off x="4017739" y="1677954"/>
                    <a:ext cx="331281" cy="331281"/>
                  </a:xfrm>
                  <a:prstGeom prst="roundRect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4" name="Index-1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524623" y="3027312"/>
                  <a:ext cx="15382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2016 - 2020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1"/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207246" y="3505179"/>
                  <a:ext cx="172990" cy="172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zh-CN" dirty="0"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7" name="Title-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563305" y="3852370"/>
                  <a:ext cx="1460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/>
                      </a:solidFill>
                      <a:effectLst>
                        <a:outerShdw blurRad="101600" dist="254000" dir="2700000" sx="98000" sy="98000" algn="tl" rotWithShape="0">
                          <a:schemeClr val="accent1">
                            <a:alpha val="20000"/>
                          </a:schemeClr>
                        </a:outerShdw>
                      </a:effectLst>
                    </a:rPr>
                    <a:t>TJUT</a:t>
                  </a:r>
                  <a:endParaRPr lang="zh-CN" altLang="en-US" b="1" dirty="0">
                    <a:solidFill>
                      <a:schemeClr val="accent1"/>
                    </a:solidFill>
                    <a:effectLst>
                      <a:outerShdw blurRad="101600" dist="254000" dir="2700000" sx="98000" sy="98000" algn="tl" rotWithShape="0">
                        <a:schemeClr val="accent1">
                          <a:alpha val="2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2996102" y="2996534"/>
              <a:ext cx="1655064" cy="1170450"/>
              <a:chOff x="2345809" y="2996534"/>
              <a:chExt cx="1655064" cy="117045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2345809" y="3767093"/>
                <a:ext cx="1655064" cy="399891"/>
                <a:chOff x="3355848" y="1609344"/>
                <a:chExt cx="1655064" cy="399891"/>
              </a:xfrm>
              <a:solidFill>
                <a:schemeClr val="accent2"/>
              </a:solidFill>
            </p:grpSpPr>
            <p:sp>
              <p:nvSpPr>
                <p:cNvPr id="39" name="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2"/>
                <p:cNvSpPr/>
                <p:nvPr>
                  <p:custDataLst>
                    <p:tags r:id="rId22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Index-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404222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2019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2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86846" y="3505179"/>
                <a:ext cx="172990" cy="17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2447035" y="2996534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effectLst>
                      <a:outerShdw blurRad="101600" dist="254000" dir="2700000" sx="98000" sy="98000" algn="tl" rotWithShape="0">
                        <a:schemeClr val="accent2">
                          <a:alpha val="20000"/>
                        </a:schemeClr>
                      </a:outerShdw>
                    </a:effectLst>
                  </a:rPr>
                  <a:t>Mobileye</a:t>
                </a:r>
                <a:endParaRPr lang="zh-CN" altLang="en-US" b="1" dirty="0">
                  <a:solidFill>
                    <a:schemeClr val="accent2"/>
                  </a:solidFill>
                  <a:effectLst>
                    <a:outerShdw blurRad="101600" dist="254000" dir="2700000" sx="98000" sy="98000" algn="tl" rotWithShape="0">
                      <a:schemeClr val="accent2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268469" y="3020475"/>
              <a:ext cx="1655064" cy="1201227"/>
              <a:chOff x="4212592" y="3020475"/>
              <a:chExt cx="1655064" cy="1201227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12592" y="3020475"/>
                <a:ext cx="1655064" cy="399891"/>
                <a:chOff x="3355848" y="1609344"/>
                <a:chExt cx="1655064" cy="399891"/>
              </a:xfrm>
              <a:solidFill>
                <a:schemeClr val="accent3"/>
              </a:solidFill>
            </p:grpSpPr>
            <p:sp>
              <p:nvSpPr>
                <p:cNvPr id="31" name="3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3"/>
                <p:cNvSpPr/>
                <p:nvPr>
                  <p:custDataLst>
                    <p:tags r:id="rId17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Index-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71005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2021 - 2022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3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953628" y="3505179"/>
                <a:ext cx="172990" cy="17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9" name="Title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309687" y="3852370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3"/>
                    </a:solidFill>
                    <a:effectLst>
                      <a:outerShdw blurRad="101600" dist="254000" dir="2700000" sx="98000" sy="98000" algn="tl" rotWithShape="0">
                        <a:schemeClr val="accent3">
                          <a:alpha val="20000"/>
                        </a:schemeClr>
                      </a:outerShdw>
                    </a:effectLst>
                  </a:rPr>
                  <a:t>UoM</a:t>
                </a:r>
                <a:endParaRPr lang="zh-CN" altLang="en-US" b="1" dirty="0">
                  <a:solidFill>
                    <a:schemeClr val="accent3"/>
                  </a:solidFill>
                  <a:effectLst>
                    <a:outerShdw blurRad="101600" dist="254000" dir="2700000" sx="98000" sy="98000" algn="tl" rotWithShape="0">
                      <a:schemeClr val="accent3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540836" y="2994381"/>
              <a:ext cx="1655064" cy="1172603"/>
              <a:chOff x="6092191" y="2994381"/>
              <a:chExt cx="1655064" cy="1172603"/>
            </a:xfrm>
          </p:grpSpPr>
          <p:grpSp>
            <p:nvGrpSpPr>
              <p:cNvPr id="17" name="组合 16"/>
              <p:cNvGrpSpPr/>
              <p:nvPr/>
            </p:nvGrpSpPr>
            <p:grpSpPr>
              <a:xfrm flipV="1">
                <a:off x="6092191" y="3767093"/>
                <a:ext cx="1655064" cy="399891"/>
                <a:chOff x="3355848" y="1609344"/>
                <a:chExt cx="1655064" cy="399891"/>
              </a:xfrm>
              <a:solidFill>
                <a:schemeClr val="accent4"/>
              </a:solidFill>
            </p:grpSpPr>
            <p:sp>
              <p:nvSpPr>
                <p:cNvPr id="23" name="4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4"/>
                <p:cNvSpPr/>
                <p:nvPr>
                  <p:custDataLst>
                    <p:tags r:id="rId12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Index-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50604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33228" y="3505179"/>
                <a:ext cx="172990" cy="17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1" name="Title-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150604" y="2994381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 err="1">
                    <a:solidFill>
                      <a:schemeClr val="accent4"/>
                    </a:solidFill>
                    <a:effectLst>
                      <a:outerShdw blurRad="101600" dist="254000" dir="2700000" sx="98000" sy="98000" algn="tl" rotWithShape="0">
                        <a:schemeClr val="accent4">
                          <a:alpha val="20000"/>
                        </a:schemeClr>
                      </a:outerShdw>
                    </a:effectLst>
                  </a:rPr>
                  <a:t>DiDi</a:t>
                </a:r>
                <a:endParaRPr lang="zh-CN" altLang="en-US" b="1" dirty="0">
                  <a:solidFill>
                    <a:schemeClr val="accent4"/>
                  </a:solidFill>
                  <a:effectLst>
                    <a:outerShdw blurRad="101600" dist="254000" dir="2700000" sx="98000" sy="98000" algn="tl" rotWithShape="0">
                      <a:schemeClr val="accent4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813201" y="3020475"/>
              <a:ext cx="1752158" cy="2379556"/>
              <a:chOff x="7958974" y="3020475"/>
              <a:chExt cx="1752158" cy="23795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958974" y="3020475"/>
                <a:ext cx="1655064" cy="399891"/>
                <a:chOff x="3355848" y="1609344"/>
                <a:chExt cx="1655064" cy="399891"/>
              </a:xfrm>
              <a:solidFill>
                <a:schemeClr val="accent5"/>
              </a:solidFill>
            </p:grpSpPr>
            <p:sp>
              <p:nvSpPr>
                <p:cNvPr id="15" name="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5"/>
                <p:cNvSpPr/>
                <p:nvPr>
                  <p:custDataLst>
                    <p:tags r:id="rId7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Index-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017387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2023 - Current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5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700010" y="3505179"/>
                <a:ext cx="172990" cy="172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056068" y="3852370"/>
                <a:ext cx="1655064" cy="1547661"/>
                <a:chOff x="757494" y="3852370"/>
                <a:chExt cx="1655064" cy="1547661"/>
              </a:xfrm>
            </p:grpSpPr>
            <p:sp>
              <p:nvSpPr>
                <p:cNvPr id="13" name="Title-5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57494" y="3852370"/>
                  <a:ext cx="1655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5"/>
                      </a:solidFill>
                      <a:effectLst>
                        <a:outerShdw blurRad="101600" dist="254000" dir="2700000" sx="98000" sy="98000" algn="tl" rotWithShape="0">
                          <a:schemeClr val="accent5">
                            <a:alpha val="20000"/>
                          </a:schemeClr>
                        </a:outerShdw>
                      </a:effectLst>
                    </a:rPr>
                    <a:t>China Unicom</a:t>
                  </a:r>
                  <a:endParaRPr lang="zh-CN" altLang="en-US" b="1" dirty="0">
                    <a:solidFill>
                      <a:schemeClr val="accent5"/>
                    </a:solidFill>
                    <a:effectLst>
                      <a:outerShdw blurRad="101600" dist="254000" dir="2700000" sx="98000" sy="98000" algn="tl" rotWithShape="0">
                        <a:schemeClr val="accent5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Body-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57495" y="4123644"/>
                  <a:ext cx="1460874" cy="12763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Tx/>
                    <a:buNone/>
                    <a:defRPr/>
                  </a:pPr>
                  <a:endPara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413498" y="1042869"/>
            <a:ext cx="521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TIANQI YU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Birth: 1997/11/20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Birthplace: Harbin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Location: Nanjing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4593" y="5487402"/>
            <a:ext cx="16550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effectLst>
                  <a:outerShdw blurRad="101600" dist="254000" dir="2700000" sx="98000" sy="98000" algn="tl" rotWithShape="0">
                    <a:schemeClr val="accent2">
                      <a:alpha val="20000"/>
                    </a:schemeClr>
                  </a:outerShdw>
                </a:effectLst>
              </a:rPr>
              <a:t>TIANJIN VICO 2020</a:t>
            </a:r>
            <a:endParaRPr lang="zh-CN" altLang="en-US" b="1" dirty="0">
              <a:solidFill>
                <a:schemeClr val="accent2"/>
              </a:solidFill>
              <a:effectLst>
                <a:outerShdw blurRad="101600" dist="254000" dir="2700000" sx="98000" sy="98000" algn="tl" rotWithShape="0">
                  <a:schemeClr val="accent2">
                    <a:alpha val="20000"/>
                  </a:schemeClr>
                </a:outerShdw>
              </a:effectLst>
            </a:endParaRPr>
          </a:p>
        </p:txBody>
      </p:sp>
      <p:sp>
        <p:nvSpPr>
          <p:cNvPr id="56" name="箭头: 下 55"/>
          <p:cNvSpPr/>
          <p:nvPr/>
        </p:nvSpPr>
        <p:spPr>
          <a:xfrm rot="10800000">
            <a:off x="2387536" y="4144846"/>
            <a:ext cx="363345" cy="909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068154" y="53212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TOEFL 2018</a:t>
            </a:r>
          </a:p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GRE 2019</a:t>
            </a:r>
            <a:endParaRPr lang="zh-CN" altLang="en-US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</p:txBody>
      </p:sp>
      <p:sp>
        <p:nvSpPr>
          <p:cNvPr id="58" name="箭头: 上 57"/>
          <p:cNvSpPr/>
          <p:nvPr/>
        </p:nvSpPr>
        <p:spPr>
          <a:xfrm>
            <a:off x="5020452" y="3988244"/>
            <a:ext cx="363346" cy="1396556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869" y="1975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Body-1"/>
          <p:cNvSpPr txBox="1"/>
          <p:nvPr>
            <p:custDataLst>
              <p:tags r:id="rId1"/>
            </p:custDataLst>
          </p:nvPr>
        </p:nvSpPr>
        <p:spPr>
          <a:xfrm>
            <a:off x="3401993" y="1151649"/>
            <a:ext cx="538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Multimodal image-text understanding and Knowledge Retrieval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8533EB-A6A2-E2C5-80E3-CF4FEED75356}"/>
              </a:ext>
            </a:extLst>
          </p:cNvPr>
          <p:cNvSpPr txBox="1"/>
          <p:nvPr/>
        </p:nvSpPr>
        <p:spPr>
          <a:xfrm>
            <a:off x="360000" y="1562400"/>
            <a:ext cx="11832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RAG: OCR                  Chunks                  Embedding                  Recall &amp; Re-rank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Something is lost: Layout, Table Structure, Images, Hyperlink…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like!                 Layout, charts, tables, fonts, and other visual cues remains semantically consistent!</a:t>
            </a: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want</a:t>
            </a: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Faster!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Input formula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A96AD7F-8E7F-2B0F-4F32-9D3A3514C02C}"/>
              </a:ext>
            </a:extLst>
          </p:cNvPr>
          <p:cNvSpPr/>
          <p:nvPr/>
        </p:nvSpPr>
        <p:spPr>
          <a:xfrm>
            <a:off x="2743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90E3B6C-24FF-E148-6F89-AF973D5184E4}"/>
              </a:ext>
            </a:extLst>
          </p:cNvPr>
          <p:cNvSpPr/>
          <p:nvPr/>
        </p:nvSpPr>
        <p:spPr>
          <a:xfrm>
            <a:off x="4465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7A39B71-BB16-87CD-6BC3-B429A84D456C}"/>
              </a:ext>
            </a:extLst>
          </p:cNvPr>
          <p:cNvSpPr/>
          <p:nvPr/>
        </p:nvSpPr>
        <p:spPr>
          <a:xfrm>
            <a:off x="6517202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7E07B91-A574-100F-F064-17AC8462FD20}"/>
              </a:ext>
            </a:extLst>
          </p:cNvPr>
          <p:cNvSpPr/>
          <p:nvPr/>
        </p:nvSpPr>
        <p:spPr>
          <a:xfrm>
            <a:off x="2413200" y="288314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ED5DB-4575-9FD2-6221-B2F586453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6" y="989128"/>
            <a:ext cx="5394089" cy="561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27D1BC-F9A9-4C9E-8636-7F80B23C4209}"/>
              </a:ext>
            </a:extLst>
          </p:cNvPr>
          <p:cNvSpPr txBox="1"/>
          <p:nvPr/>
        </p:nvSpPr>
        <p:spPr>
          <a:xfrm>
            <a:off x="7056000" y="1582340"/>
            <a:ext cx="48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Input: Query + Doc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Embedding: Token-level/patch-level vector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Filter: keywords, timestamp, partition,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 offline doc text summarization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Interaction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Search: HNSW+IVF-Q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Qwen-VL: image understanding + score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669" y="219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F127F3-B2DC-9F35-E138-71133F865DBB}"/>
              </a:ext>
            </a:extLst>
          </p:cNvPr>
          <p:cNvSpPr txBox="1"/>
          <p:nvPr/>
        </p:nvSpPr>
        <p:spPr>
          <a:xfrm>
            <a:off x="410400" y="4730400"/>
            <a:ext cx="1114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traditional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 Improved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nDCG@10: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latency: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Saved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financial Auditing/industrial maintenance: 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ColPali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8% Recall Improved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06DED-5639-F713-0F28-459654E46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77" y="1082502"/>
            <a:ext cx="6600584" cy="3211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AAE7C-C1B3-705A-FA15-738FE2EDB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CCA632-3A13-333C-9C0D-CA0E8407E734}"/>
              </a:ext>
            </a:extLst>
          </p:cNvPr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C57C256E-6CFC-7C61-5BFD-38822AE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55847D-207F-AC0A-590A-F8253BCA06CF}"/>
                  </a:ext>
                </a:extLst>
              </p:cNvPr>
              <p:cNvSpPr txBox="1"/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Unified Schema: original info + traceable evidence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Generator: partial result + reference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Judge: conflict-handle + deduplicate + resolve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Cross-Attention mechanism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𝑝𝑒𝑛𝑎𝑙𝑡𝑦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𝑐𝑜𝑛𝑓𝑙𝑖𝑐𝑡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RLHF mechanism: penalty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𝑝𝑒𝑛𝑎𝑙𝑡𝑦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Conflict: Time/date, Enum/num, Text, Vision,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55847D-207F-AC0A-590A-F8253BCA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blipFill>
                <a:blip r:embed="rId3"/>
                <a:stretch>
                  <a:fillRect l="-777" t="-816" b="-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D88C97A-3051-8E78-88F9-E81221C9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79" y="481424"/>
            <a:ext cx="3222421" cy="5874926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F16527AD-B6B4-031E-EC92-927534B46F50}"/>
              </a:ext>
            </a:extLst>
          </p:cNvPr>
          <p:cNvSpPr/>
          <p:nvPr/>
        </p:nvSpPr>
        <p:spPr>
          <a:xfrm>
            <a:off x="493200" y="2664000"/>
            <a:ext cx="223200" cy="46800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069" y="255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3120666" y="1067483"/>
            <a:ext cx="5950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Small-parameter Large Language Model: Pre-training and Fine-Tuning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EAFE4-6CBC-36F2-0876-59E6690E2B15}"/>
              </a:ext>
            </a:extLst>
          </p:cNvPr>
          <p:cNvSpPr txBox="1"/>
          <p:nvPr/>
        </p:nvSpPr>
        <p:spPr>
          <a:xfrm>
            <a:off x="367200" y="1526400"/>
            <a:ext cx="116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Small-parameter Intent Recognition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Generalization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Continuous Update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Deal with Other Tasks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1C6CFE-ECEF-ECAC-C7D3-1783D57EA010}"/>
                  </a:ext>
                </a:extLst>
              </p:cNvPr>
              <p:cNvSpPr txBox="1"/>
              <p:nvPr/>
            </p:nvSpPr>
            <p:spPr>
              <a:xfrm>
                <a:off x="367200" y="3147600"/>
                <a:ext cx="11635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Small-parameter Large Language Model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Need to Continuous Update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Able to Deal with Several Tasks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to End Efficiency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Saves Computing Resources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Easier to Implement: Smaller Data, Low Risk of Pre-training(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Convergence, low overload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𝐻𝑎𝑟𝑑𝑤𝑎𝑟𝑒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:20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𝐻𝑢𝑎𝑤𝑒𝑖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𝐴𝑡𝑙𝑎𝑠𝑠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−800 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𝑁𝑜𝑑𝑒𝑠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160 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𝑁𝑃𝑈𝑠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≈131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1C6CFE-ECEF-ECAC-C7D3-1783D57EA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0" y="3147600"/>
                <a:ext cx="11635200" cy="2308324"/>
              </a:xfrm>
              <a:prstGeom prst="rect">
                <a:avLst/>
              </a:prstGeom>
              <a:blipFill>
                <a:blip r:embed="rId4"/>
                <a:stretch>
                  <a:fillRect l="-419" t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869" y="2047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B3BF7C0-6E11-AFA8-62B0-128CDCFFE2D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4665" y="1834224"/>
            <a:ext cx="10497406" cy="3405551"/>
            <a:chOff x="1170944" y="1140079"/>
            <a:chExt cx="10042287" cy="325790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965048F-978D-A2BD-84AE-F933710FB0DE}"/>
                </a:ext>
              </a:extLst>
            </p:cNvPr>
            <p:cNvGrpSpPr/>
            <p:nvPr/>
          </p:nvGrpSpPr>
          <p:grpSpPr>
            <a:xfrm>
              <a:off x="1170944" y="1140079"/>
              <a:ext cx="4892440" cy="1533910"/>
              <a:chOff x="895172" y="1140079"/>
              <a:chExt cx="4892440" cy="1533910"/>
            </a:xfrm>
          </p:grpSpPr>
          <p:sp>
            <p:nvSpPr>
              <p:cNvPr id="73" name="1">
                <a:extLst>
                  <a:ext uri="{FF2B5EF4-FFF2-40B4-BE49-F238E27FC236}">
                    <a16:creationId xmlns:a16="http://schemas.microsoft.com/office/drawing/2014/main" id="{92FF8DFF-FCA3-61A7-8758-4384A0FEF2A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95172" y="1140079"/>
                <a:ext cx="4877969" cy="15329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Title-1">
                <a:extLst>
                  <a:ext uri="{FF2B5EF4-FFF2-40B4-BE49-F238E27FC236}">
                    <a16:creationId xmlns:a16="http://schemas.microsoft.com/office/drawing/2014/main" id="{F54FEF00-7D00-77CA-BFC5-B4A8E5E79E81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1495060" y="1140079"/>
                <a:ext cx="3960000" cy="525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/>
                <a:r>
                  <a:rPr lang="en-US" altLang="zh-CN" b="1" dirty="0">
                    <a:solidFill>
                      <a:schemeClr val="accent1"/>
                    </a:solidFill>
                    <a:sym typeface="Arial" panose="020B0604020202020204" pitchFamily="34" charset="0"/>
                  </a:rPr>
                  <a:t>Data Engineering &amp; Tokenizer</a:t>
                </a:r>
              </a:p>
            </p:txBody>
          </p:sp>
          <p:sp>
            <p:nvSpPr>
              <p:cNvPr id="75" name="Body-1">
                <a:extLst>
                  <a:ext uri="{FF2B5EF4-FFF2-40B4-BE49-F238E27FC236}">
                    <a16:creationId xmlns:a16="http://schemas.microsoft.com/office/drawing/2014/main" id="{93700FBB-0C10-86CF-F749-07B6CFDF7736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>
              <a:xfrm>
                <a:off x="1495060" y="1654869"/>
                <a:ext cx="3960000" cy="8441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lang="en-GB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High-Quality, various data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Curriculum Construction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lang="en-GB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Filter, Re-robust Pipeline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Index-1">
                <a:extLst>
                  <a:ext uri="{FF2B5EF4-FFF2-40B4-BE49-F238E27FC236}">
                    <a16:creationId xmlns:a16="http://schemas.microsoft.com/office/drawing/2014/main" id="{A154FCC3-7777-3057-F14A-48ED7F5EA19F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00208" y="1141058"/>
                <a:ext cx="585417" cy="523220"/>
              </a:xfrm>
              <a:prstGeom prst="rect">
                <a:avLst/>
              </a:prstGeom>
              <a:solidFill>
                <a:schemeClr val="accent1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01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77" name="1">
                <a:extLst>
                  <a:ext uri="{FF2B5EF4-FFF2-40B4-BE49-F238E27FC236}">
                    <a16:creationId xmlns:a16="http://schemas.microsoft.com/office/drawing/2014/main" id="{B3104958-32F3-6E6D-D865-A9B0C5CF2913}"/>
                  </a:ext>
                </a:extLst>
              </p:cNvPr>
              <p:cNvCxnSpPr>
                <a:cxnSpLocks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909645" y="2673989"/>
                <a:ext cx="4877967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CFB5A23-29FC-2CC9-2891-5C1F62E2DA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75980" y="2859141"/>
              <a:ext cx="4887404" cy="1538840"/>
              <a:chOff x="6659656" y="2859140"/>
              <a:chExt cx="4887404" cy="1538840"/>
            </a:xfrm>
          </p:grpSpPr>
          <p:sp>
            <p:nvSpPr>
              <p:cNvPr id="68" name="3">
                <a:extLst>
                  <a:ext uri="{FF2B5EF4-FFF2-40B4-BE49-F238E27FC236}">
                    <a16:creationId xmlns:a16="http://schemas.microsoft.com/office/drawing/2014/main" id="{5E08B166-E46D-6ACA-8E63-2E7A3415D118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669063" y="2860122"/>
                <a:ext cx="4863526" cy="15378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itle-3">
                <a:extLst>
                  <a:ext uri="{FF2B5EF4-FFF2-40B4-BE49-F238E27FC236}">
                    <a16:creationId xmlns:a16="http://schemas.microsoft.com/office/drawing/2014/main" id="{1408E06A-0430-A02A-8A7A-079F5A679F26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7252747" y="2859140"/>
                <a:ext cx="3960000" cy="392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3"/>
                    </a:solidFill>
                    <a:sym typeface="Arial" panose="020B0604020202020204" pitchFamily="34" charset="0"/>
                  </a:rPr>
                  <a:t>Optimization &amp; Stability</a:t>
                </a:r>
              </a:p>
            </p:txBody>
          </p:sp>
          <p:sp>
            <p:nvSpPr>
              <p:cNvPr id="70" name="Body-3">
                <a:extLst>
                  <a:ext uri="{FF2B5EF4-FFF2-40B4-BE49-F238E27FC236}">
                    <a16:creationId xmlns:a16="http://schemas.microsoft.com/office/drawing/2014/main" id="{28E1C323-4951-45FC-2081-B1B44BAE0E47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>
              <a:xfrm>
                <a:off x="7252747" y="3251089"/>
                <a:ext cx="3960000" cy="11468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 Annealing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Long-context Training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BPE Tokenizer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Index-3">
                <a:extLst>
                  <a:ext uri="{FF2B5EF4-FFF2-40B4-BE49-F238E27FC236}">
                    <a16:creationId xmlns:a16="http://schemas.microsoft.com/office/drawing/2014/main" id="{E6C0E895-907B-C1ED-E41F-F3049C04A8BA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659656" y="2860122"/>
                <a:ext cx="583686" cy="524902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03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72" name="3">
                <a:extLst>
                  <a:ext uri="{FF2B5EF4-FFF2-40B4-BE49-F238E27FC236}">
                    <a16:creationId xmlns:a16="http://schemas.microsoft.com/office/drawing/2014/main" id="{83AB77F3-0169-ABD3-440D-C5E08440BD65}"/>
                  </a:ext>
                </a:extLst>
              </p:cNvPr>
              <p:cNvCxnSpPr>
                <a:cxnSpLocks/>
              </p:cNvCxnSpPr>
              <p:nvPr>
                <p:custDataLst>
                  <p:tags r:id="rId16"/>
                </p:custDataLst>
              </p:nvPr>
            </p:nvCxnSpPr>
            <p:spPr>
              <a:xfrm flipV="1">
                <a:off x="6674127" y="4383418"/>
                <a:ext cx="4872933" cy="14561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8AC4725-5C90-452B-26CF-D684CB7E8287}"/>
                </a:ext>
              </a:extLst>
            </p:cNvPr>
            <p:cNvGrpSpPr/>
            <p:nvPr/>
          </p:nvGrpSpPr>
          <p:grpSpPr>
            <a:xfrm>
              <a:off x="6325826" y="1140079"/>
              <a:ext cx="4887404" cy="1538840"/>
              <a:chOff x="6659655" y="1140079"/>
              <a:chExt cx="4887404" cy="1538840"/>
            </a:xfrm>
          </p:grpSpPr>
          <p:sp>
            <p:nvSpPr>
              <p:cNvPr id="63" name="2">
                <a:extLst>
                  <a:ext uri="{FF2B5EF4-FFF2-40B4-BE49-F238E27FC236}">
                    <a16:creationId xmlns:a16="http://schemas.microsoft.com/office/drawing/2014/main" id="{1873FFF2-AD68-23D1-B305-B3904EEBCD0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669090" y="1140079"/>
                <a:ext cx="4877969" cy="15329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Body-2">
                <a:extLst>
                  <a:ext uri="{FF2B5EF4-FFF2-40B4-BE49-F238E27FC236}">
                    <a16:creationId xmlns:a16="http://schemas.microsoft.com/office/drawing/2014/main" id="{C03E33C5-07EA-BCB8-F312-B77694F74E50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7252747" y="1535895"/>
                <a:ext cx="3960000" cy="11430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Three-stage Annealing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Mixture: G:V=6:4,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Non-Con:Con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=8:2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Annealing Mixture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itle-2">
                <a:extLst>
                  <a:ext uri="{FF2B5EF4-FFF2-40B4-BE49-F238E27FC236}">
                    <a16:creationId xmlns:a16="http://schemas.microsoft.com/office/drawing/2014/main" id="{2299D696-75D8-74FE-A263-7AD25B0740C6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7252747" y="1145011"/>
                <a:ext cx="3960000" cy="3908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sym typeface="Arial" panose="020B0604020202020204" pitchFamily="34" charset="0"/>
                  </a:rPr>
                  <a:t>Training &amp; Data Mixture</a:t>
                </a:r>
              </a:p>
            </p:txBody>
          </p:sp>
          <p:sp>
            <p:nvSpPr>
              <p:cNvPr id="66" name="Index-2">
                <a:extLst>
                  <a:ext uri="{FF2B5EF4-FFF2-40B4-BE49-F238E27FC236}">
                    <a16:creationId xmlns:a16="http://schemas.microsoft.com/office/drawing/2014/main" id="{03F03276-3E6F-607C-382D-40578F4AA002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59655" y="1145990"/>
                <a:ext cx="585419" cy="523220"/>
              </a:xfrm>
              <a:prstGeom prst="rect">
                <a:avLst/>
              </a:prstGeom>
              <a:solidFill>
                <a:schemeClr val="accent2"/>
              </a:solidFill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  <a:ea typeface="+mj-ea"/>
                  </a:rPr>
                  <a:t>02</a:t>
                </a:r>
                <a:endParaRPr lang="zh-CN" altLang="en-US" sz="2800" b="1" dirty="0">
                  <a:solidFill>
                    <a:schemeClr val="lt1">
                      <a:lumMod val="100000"/>
                    </a:schemeClr>
                  </a:solidFill>
                  <a:latin typeface="+mj-lt"/>
                  <a:ea typeface="+mj-ea"/>
                </a:endParaRPr>
              </a:p>
            </p:txBody>
          </p:sp>
          <p:cxnSp>
            <p:nvCxnSpPr>
              <p:cNvPr id="67" name="2">
                <a:extLst>
                  <a:ext uri="{FF2B5EF4-FFF2-40B4-BE49-F238E27FC236}">
                    <a16:creationId xmlns:a16="http://schemas.microsoft.com/office/drawing/2014/main" id="{400000CC-D6FE-3F10-E36E-8ECEA3D0E40D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6669092" y="2673009"/>
                <a:ext cx="4877967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22A22B4-459F-98C8-11E1-B429D526CAB3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25827" y="2859140"/>
              <a:ext cx="4887404" cy="1538840"/>
              <a:chOff x="900208" y="2859141"/>
              <a:chExt cx="4887404" cy="1538840"/>
            </a:xfrm>
          </p:grpSpPr>
          <p:sp>
            <p:nvSpPr>
              <p:cNvPr id="58" name="4">
                <a:extLst>
                  <a:ext uri="{FF2B5EF4-FFF2-40B4-BE49-F238E27FC236}">
                    <a16:creationId xmlns:a16="http://schemas.microsoft.com/office/drawing/2014/main" id="{F00C7116-63C7-4207-3218-E4F39A95706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909644" y="2860123"/>
                <a:ext cx="4877968" cy="15378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Title-4">
                <a:extLst>
                  <a:ext uri="{FF2B5EF4-FFF2-40B4-BE49-F238E27FC236}">
                    <a16:creationId xmlns:a16="http://schemas.microsoft.com/office/drawing/2014/main" id="{47E150EF-E733-B3F0-D079-CB5ADDD53638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>
                <a:off x="1495060" y="2859141"/>
                <a:ext cx="3960000" cy="392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4"/>
                    </a:solidFill>
                    <a:sym typeface="Arial" panose="020B0604020202020204" pitchFamily="34" charset="0"/>
                  </a:rPr>
                  <a:t>LLM Distributed Training</a:t>
                </a:r>
              </a:p>
            </p:txBody>
          </p:sp>
          <p:sp>
            <p:nvSpPr>
              <p:cNvPr id="60" name="Body-4">
                <a:extLst>
                  <a:ext uri="{FF2B5EF4-FFF2-40B4-BE49-F238E27FC236}">
                    <a16:creationId xmlns:a16="http://schemas.microsoft.com/office/drawing/2014/main" id="{60B6B37F-6822-0033-84BE-E6E63CBFCA05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>
              <a:xfrm>
                <a:off x="1495060" y="3251282"/>
                <a:ext cx="3960000" cy="1146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GB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HuggingFace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Trainer + </a:t>
                </a:r>
                <a:r>
                  <a:rPr kumimoji="0" lang="en-GB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DeepSpeed</a:t>
                </a:r>
                <a:endParaRPr lang="en-GB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Batch-processing &amp; I</a:t>
                </a:r>
                <a:r>
                  <a:rPr lang="en-GB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/O</a:t>
                </a:r>
              </a:p>
              <a:p>
                <a:pPr marL="342900" indent="-342900" defTabSz="913765">
                  <a:lnSpc>
                    <a:spcPct val="120000"/>
                  </a:lnSpc>
                  <a:buSzPct val="100000"/>
                  <a:buAutoNum type="arabicPeriod"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FP32 -&gt; FP16</a:t>
                </a:r>
              </a:p>
            </p:txBody>
          </p:sp>
          <p:sp>
            <p:nvSpPr>
              <p:cNvPr id="61" name="Index-4">
                <a:extLst>
                  <a:ext uri="{FF2B5EF4-FFF2-40B4-BE49-F238E27FC236}">
                    <a16:creationId xmlns:a16="http://schemas.microsoft.com/office/drawing/2014/main" id="{F1127AAD-2353-76F0-E387-7DDCA441117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00208" y="2860123"/>
                <a:ext cx="585418" cy="524902"/>
              </a:xfrm>
              <a:prstGeom prst="rect">
                <a:avLst/>
              </a:prstGeom>
              <a:solidFill>
                <a:schemeClr val="accent4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04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62" name="4">
                <a:extLst>
                  <a:ext uri="{FF2B5EF4-FFF2-40B4-BE49-F238E27FC236}">
                    <a16:creationId xmlns:a16="http://schemas.microsoft.com/office/drawing/2014/main" id="{1EB5393C-7C88-E992-9380-853185210078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909646" y="4397981"/>
                <a:ext cx="4877966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CA65BB-AFB3-D914-B24A-27F6B9959C1F}"/>
              </a:ext>
            </a:extLst>
          </p:cNvPr>
          <p:cNvSpPr txBox="1"/>
          <p:nvPr/>
        </p:nvSpPr>
        <p:spPr>
          <a:xfrm>
            <a:off x="404037" y="775141"/>
            <a:ext cx="109497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Data(4T Bilingual)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3T open-domain + 1T enterprise domain-specific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clean, filtering, manipulation, robustness, deduplication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Curriculum construction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Scheduling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Three-stage Annealing: warmup, stable, annealing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Chinese-focus initially, then domain knowledge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Data-Mixture: Web 45%, book/paper/knowledge 15% code 20%, math 10%, Chinese corpora 10%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Training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ZeRO-1 -&gt; ZeRO-2, plus Flash-Attention =&gt; time -20%, VRAM -70%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FP32 -&gt; FP16 + activation checkpointing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ckpt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 per hour + auto-save</a:t>
            </a:r>
          </a:p>
          <a:p>
            <a:pPr marL="342900" indent="-342900">
              <a:buAutoNum type="arabicPeriod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9059" y="228576"/>
            <a:ext cx="46041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Research Interests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199DC4-FEAB-DE5B-12F3-A89754771633}"/>
              </a:ext>
            </a:extLst>
          </p:cNvPr>
          <p:cNvSpPr txBox="1"/>
          <p:nvPr/>
        </p:nvSpPr>
        <p:spPr>
          <a:xfrm>
            <a:off x="518400" y="2384528"/>
            <a:ext cx="114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 Efficient Knowledge Retrieval for Large Language Models</a:t>
            </a:r>
          </a:p>
          <a:p>
            <a:endParaRPr lang="en-US" altLang="zh-CN" dirty="0"/>
          </a:p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 Vector Databases and Multimodal Information Integration</a:t>
            </a:r>
          </a:p>
          <a:p>
            <a:endParaRPr lang="en-US" altLang="zh-CN" dirty="0"/>
          </a:p>
          <a:p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3. Scalability and Efficiency in Large Language Models Inference &amp; Deployment</a:t>
            </a:r>
            <a:endParaRPr lang="zh-CN" alt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D5BB-0610-5C4C-4878-AF00483B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39DEB4-9BD1-D0C3-4503-4DFDCC8C6139}"/>
              </a:ext>
            </a:extLst>
          </p:cNvPr>
          <p:cNvSpPr/>
          <p:nvPr/>
        </p:nvSpPr>
        <p:spPr>
          <a:xfrm>
            <a:off x="4790850" y="2875002"/>
            <a:ext cx="26102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Q&amp;A</a:t>
            </a:r>
            <a:endParaRPr lang="zh-CN" alt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4D9D0FF1-4BF4-5ADC-2189-D3F4F3B8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87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20" name="组合 219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535331" y="1130300"/>
            <a:ext cx="7121337" cy="4597400"/>
            <a:chOff x="1159063" y="1353820"/>
            <a:chExt cx="7121337" cy="4597400"/>
          </a:xfrm>
        </p:grpSpPr>
        <p:grpSp>
          <p:nvGrpSpPr>
            <p:cNvPr id="221" name="组合 220"/>
            <p:cNvGrpSpPr/>
            <p:nvPr/>
          </p:nvGrpSpPr>
          <p:grpSpPr>
            <a:xfrm>
              <a:off x="1159063" y="1353820"/>
              <a:ext cx="4100726" cy="4597400"/>
              <a:chOff x="1159063" y="1130300"/>
              <a:chExt cx="4100726" cy="4597400"/>
            </a:xfrm>
          </p:grpSpPr>
          <p:sp>
            <p:nvSpPr>
              <p:cNvPr id="240" name="0"/>
              <p:cNvSpPr/>
              <p:nvPr/>
            </p:nvSpPr>
            <p:spPr>
              <a:xfrm rot="16200000">
                <a:off x="910726" y="1378637"/>
                <a:ext cx="4597400" cy="4100726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alpha val="0"/>
                    </a:schemeClr>
                  </a:gs>
                  <a:gs pos="36000">
                    <a:schemeClr val="accent4">
                      <a:lumMod val="20000"/>
                      <a:lumOff val="80000"/>
                      <a:alpha val="66000"/>
                    </a:schemeClr>
                  </a:gs>
                  <a:gs pos="81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0"/>
              <p:cNvSpPr/>
              <p:nvPr/>
            </p:nvSpPr>
            <p:spPr>
              <a:xfrm flipH="1">
                <a:off x="3355904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0"/>
              <p:cNvSpPr/>
              <p:nvPr/>
            </p:nvSpPr>
            <p:spPr>
              <a:xfrm>
                <a:off x="1505340" y="2581656"/>
                <a:ext cx="3491014" cy="1694688"/>
              </a:xfrm>
              <a:prstGeom prst="stripedRightArrow">
                <a:avLst>
                  <a:gd name="adj1" fmla="val 64388"/>
                  <a:gd name="adj2" fmla="val 50000"/>
                </a:avLst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alpha val="13000"/>
                    </a:schemeClr>
                  </a:gs>
                  <a:gs pos="100000">
                    <a:schemeClr val="accent4">
                      <a:alpha val="93000"/>
                    </a:schemeClr>
                  </a:gs>
                  <a:gs pos="73000">
                    <a:schemeClr val="accent4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0"/>
              <p:cNvSpPr/>
              <p:nvPr/>
            </p:nvSpPr>
            <p:spPr>
              <a:xfrm>
                <a:off x="3060136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gradFill>
                <a:gsLst>
                  <a:gs pos="26000">
                    <a:schemeClr val="accent4">
                      <a:lumMod val="20000"/>
                      <a:lumOff val="80000"/>
                    </a:schemeClr>
                  </a:gs>
                  <a:gs pos="39000">
                    <a:schemeClr val="accent4">
                      <a:lumMod val="60000"/>
                      <a:lumOff val="40000"/>
                    </a:schemeClr>
                  </a:gs>
                  <a:gs pos="13000">
                    <a:schemeClr val="accent4">
                      <a:lumMod val="60000"/>
                      <a:lumOff val="40000"/>
                    </a:schemeClr>
                  </a:gs>
                  <a:gs pos="90909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Title-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812378" y="3181588"/>
                <a:ext cx="110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PhD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5648960" y="2159762"/>
              <a:ext cx="2631440" cy="714268"/>
              <a:chOff x="5648960" y="2159762"/>
              <a:chExt cx="2631440" cy="714268"/>
            </a:xfrm>
          </p:grpSpPr>
          <p:sp>
            <p:nvSpPr>
              <p:cNvPr id="235" name="1"/>
              <p:cNvSpPr/>
              <p:nvPr/>
            </p:nvSpPr>
            <p:spPr>
              <a:xfrm>
                <a:off x="5648960" y="2159762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1"/>
              <p:cNvSpPr/>
              <p:nvPr/>
            </p:nvSpPr>
            <p:spPr>
              <a:xfrm>
                <a:off x="5772617" y="2252029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Index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824343" y="2303755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Title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440127" y="2252029"/>
                <a:ext cx="1170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Exploration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5648960" y="3295386"/>
              <a:ext cx="2631440" cy="714268"/>
              <a:chOff x="5648960" y="3295386"/>
              <a:chExt cx="2631440" cy="714268"/>
            </a:xfrm>
          </p:grpSpPr>
          <p:sp>
            <p:nvSpPr>
              <p:cNvPr id="230" name="2"/>
              <p:cNvSpPr/>
              <p:nvPr/>
            </p:nvSpPr>
            <p:spPr>
              <a:xfrm>
                <a:off x="5648960" y="3295386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2"/>
              <p:cNvSpPr/>
              <p:nvPr/>
            </p:nvSpPr>
            <p:spPr>
              <a:xfrm>
                <a:off x="5772617" y="3387653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Index-2"/>
              <p:cNvSpPr/>
              <p:nvPr>
                <p:custDataLst>
                  <p:tags r:id="rId4"/>
                </p:custDataLst>
              </p:nvPr>
            </p:nvSpPr>
            <p:spPr>
              <a:xfrm>
                <a:off x="5824343" y="3439379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itle-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440127" y="3387653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Curiosity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>
              <a:off x="5648960" y="4391733"/>
              <a:ext cx="2631440" cy="714268"/>
              <a:chOff x="5648960" y="4391733"/>
              <a:chExt cx="2631440" cy="714268"/>
            </a:xfrm>
          </p:grpSpPr>
          <p:sp>
            <p:nvSpPr>
              <p:cNvPr id="225" name="3"/>
              <p:cNvSpPr/>
              <p:nvPr/>
            </p:nvSpPr>
            <p:spPr>
              <a:xfrm>
                <a:off x="5648960" y="4391733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3"/>
              <p:cNvSpPr/>
              <p:nvPr/>
            </p:nvSpPr>
            <p:spPr>
              <a:xfrm>
                <a:off x="5772617" y="4523278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Index-3"/>
              <p:cNvSpPr/>
              <p:nvPr>
                <p:custDataLst>
                  <p:tags r:id="rId2"/>
                </p:custDataLst>
              </p:nvPr>
            </p:nvSpPr>
            <p:spPr>
              <a:xfrm>
                <a:off x="5824343" y="4575004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itle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440127" y="4523278"/>
                <a:ext cx="1399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Opportunities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2094" y="190366"/>
            <a:ext cx="2638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Skills &amp; Talent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2" name="组合 7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9514" y="1292750"/>
            <a:ext cx="10412973" cy="4272501"/>
            <a:chOff x="855845" y="1408771"/>
            <a:chExt cx="10412973" cy="4272501"/>
          </a:xfrm>
        </p:grpSpPr>
        <p:grpSp>
          <p:nvGrpSpPr>
            <p:cNvPr id="5" name="组合 1"/>
            <p:cNvGrpSpPr/>
            <p:nvPr/>
          </p:nvGrpSpPr>
          <p:grpSpPr>
            <a:xfrm>
              <a:off x="855845" y="1408771"/>
              <a:ext cx="2957822" cy="1821379"/>
              <a:chOff x="658687" y="1840285"/>
              <a:chExt cx="2957822" cy="1821379"/>
            </a:xfrm>
          </p:grpSpPr>
          <p:sp>
            <p:nvSpPr>
              <p:cNvPr id="42" name="1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1"/>
              <p:cNvSpPr/>
              <p:nvPr>
                <p:custDataLst>
                  <p:tags r:id="rId2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Title-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CV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Body-1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Object Detection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Multi-Object Tracking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MMLM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Index-1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01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7" name="1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2"/>
            <p:cNvGrpSpPr/>
            <p:nvPr/>
          </p:nvGrpSpPr>
          <p:grpSpPr>
            <a:xfrm>
              <a:off x="4583421" y="1408771"/>
              <a:ext cx="2957822" cy="1821379"/>
              <a:chOff x="658687" y="1840285"/>
              <a:chExt cx="2957822" cy="1821379"/>
            </a:xfrm>
          </p:grpSpPr>
          <p:sp>
            <p:nvSpPr>
              <p:cNvPr id="35" name="2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2"/>
              <p:cNvSpPr/>
              <p:nvPr>
                <p:custDataLst>
                  <p:tags r:id="rId2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NLP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Body-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Text Summarization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Text Classification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Semi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-supervised Learning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Index-2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02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1" name="2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3"/>
            <p:cNvGrpSpPr/>
            <p:nvPr/>
          </p:nvGrpSpPr>
          <p:grpSpPr>
            <a:xfrm>
              <a:off x="8310996" y="1408771"/>
              <a:ext cx="2957822" cy="1821379"/>
              <a:chOff x="658687" y="1840285"/>
              <a:chExt cx="2957822" cy="1821379"/>
            </a:xfrm>
          </p:grpSpPr>
          <p:sp>
            <p:nvSpPr>
              <p:cNvPr id="29" name="3"/>
              <p:cNvSpPr/>
              <p:nvPr>
                <p:custDataLst>
                  <p:tags r:id="rId1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3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Title-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LLM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Body-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Pre-training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Fine-Tuning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Inference, RAG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Index-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03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34" name="3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4"/>
            <p:cNvGrpSpPr/>
            <p:nvPr/>
          </p:nvGrpSpPr>
          <p:grpSpPr>
            <a:xfrm>
              <a:off x="855845" y="3859893"/>
              <a:ext cx="2957822" cy="1821379"/>
              <a:chOff x="658687" y="1840285"/>
              <a:chExt cx="2957822" cy="1821379"/>
            </a:xfrm>
          </p:grpSpPr>
          <p:sp>
            <p:nvSpPr>
              <p:cNvPr id="23" name="4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4"/>
              <p:cNvSpPr/>
              <p:nvPr>
                <p:custDataLst>
                  <p:tags r:id="rId1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Title-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Backend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Body-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Spring Boot, Spring MVC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Django, Flask, </a:t>
                </a:r>
                <a:r>
                  <a:rPr lang="en-US" altLang="zh-CN" sz="1400" dirty="0" err="1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FastApi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Index-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04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8" name="4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5"/>
            <p:cNvGrpSpPr/>
            <p:nvPr/>
          </p:nvGrpSpPr>
          <p:grpSpPr>
            <a:xfrm>
              <a:off x="4583421" y="3859893"/>
              <a:ext cx="2957822" cy="1821379"/>
              <a:chOff x="658687" y="1840285"/>
              <a:chExt cx="2957822" cy="1821379"/>
            </a:xfrm>
          </p:grpSpPr>
          <p:sp>
            <p:nvSpPr>
              <p:cNvPr id="17" name="5"/>
              <p:cNvSpPr/>
              <p:nvPr>
                <p:custDataLst>
                  <p:tags r:id="rId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5"/>
              <p:cNvSpPr/>
              <p:nvPr>
                <p:custDataLst>
                  <p:tags r:id="rId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Title-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Others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Body-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Docker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Kubernetes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Cloud Production</a:t>
                </a:r>
              </a:p>
            </p:txBody>
          </p:sp>
          <p:sp>
            <p:nvSpPr>
              <p:cNvPr id="21" name="Index-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05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2" name="5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6"/>
            <p:cNvGrpSpPr/>
            <p:nvPr/>
          </p:nvGrpSpPr>
          <p:grpSpPr>
            <a:xfrm>
              <a:off x="8310996" y="3859893"/>
              <a:ext cx="2957822" cy="1821379"/>
              <a:chOff x="658687" y="1840285"/>
              <a:chExt cx="2957822" cy="1821379"/>
            </a:xfrm>
          </p:grpSpPr>
          <p:sp>
            <p:nvSpPr>
              <p:cNvPr id="11" name="6"/>
              <p:cNvSpPr/>
              <p:nvPr>
                <p:custDataLst>
                  <p:tags r:id="rId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6"/>
              <p:cNvSpPr/>
              <p:nvPr>
                <p:custDataLst>
                  <p:tags r:id="rId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Title-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3093" y="1889197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Certificate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Body-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AWS Cloud Practitioner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Artificial Intelligence Engineer Senior - MIIT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Index-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06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16" name="6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19" y="190366"/>
            <a:ext cx="3781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89337" y="1395802"/>
            <a:ext cx="8748838" cy="4562708"/>
            <a:chOff x="2428940" y="1527577"/>
            <a:chExt cx="8748838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38718" y="2107448"/>
              <a:ext cx="7839060" cy="1084894"/>
              <a:chOff x="3338718" y="2107448"/>
              <a:chExt cx="7839060" cy="1084894"/>
            </a:xfrm>
          </p:grpSpPr>
          <p:sp>
            <p:nvSpPr>
              <p:cNvPr id="22" name="Index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8718" y="2328194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4005953" y="246663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660001" y="2292316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711452" y="2341780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1139" y="2381467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6"/>
                </p:custDataLst>
              </p:nvPr>
            </p:nvSpPr>
            <p:spPr>
              <a:xfrm>
                <a:off x="5378687" y="2107448"/>
                <a:ext cx="1340485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Paper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312070" y="2669122"/>
                <a:ext cx="58657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Large Language Models in Intelligent Service System, Ticket Classification:</a:t>
                </a: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Evaluation, Analysis and Distillation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428940" y="3581079"/>
              <a:ext cx="7339529" cy="1024139"/>
              <a:chOff x="2428940" y="3581079"/>
              <a:chExt cx="7339529" cy="1024139"/>
            </a:xfrm>
          </p:grpSpPr>
          <p:sp>
            <p:nvSpPr>
              <p:cNvPr id="15" name="Index-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428940" y="3762375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855735" y="3900487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436433" y="3726495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482940" y="3778882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itle-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86682" y="358107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Research Project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136799" y="4081998"/>
                <a:ext cx="5631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Z3 Rule-Based Multi-Step Reasoning: DAG-Driven Dataset Generation</a:t>
                </a: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With Variable and Semantic Constraints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50928" y="3817351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181" name="灯片编号占位符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076C9-8CA8-127C-4B46-22A1100953B0}"/>
              </a:ext>
            </a:extLst>
          </p:cNvPr>
          <p:cNvSpPr txBox="1"/>
          <p:nvPr/>
        </p:nvSpPr>
        <p:spPr>
          <a:xfrm>
            <a:off x="252000" y="1483200"/>
            <a:ext cx="1175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 multiple popular LLM on domain-specific task, 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ticket classification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an eval pipeline integrates quantitative metrics and task-specific requirements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different prompt strategies on industrial dataset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different prompt strategies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knowledge distillation and re-eval</a:t>
            </a: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gap between academic &amp; industrial dataset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evolution of LLM capabilities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Clarifying LLMs in telecom customer service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we conclude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LLM+zero-shot+plain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doesn’t work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improves accuracy under limited samples, but still has limitation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+ Boundary Condition + Few-shot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work!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Distilling small-parameter LLM with few hundreds data surpasses ten billions LLM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61D0D6-76BD-D1EE-7814-E1F8B73AF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60" y="2460900"/>
            <a:ext cx="4662240" cy="291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E9B8-2AB0-0279-A787-1B107CE1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5079F02-C19F-F355-25C7-5D821C454A7F}"/>
              </a:ext>
            </a:extLst>
          </p:cNvPr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E64D72B6-A523-BA4E-FF65-8077DBF1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3" name="Body-1">
            <a:extLst>
              <a:ext uri="{FF2B5EF4-FFF2-40B4-BE49-F238E27FC236}">
                <a16:creationId xmlns:a16="http://schemas.microsoft.com/office/drawing/2014/main" id="{BB8C4AC1-D240-D363-76CD-3FEBC85A0D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65806B-461E-88FB-A75A-D14D0D868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1897528"/>
            <a:ext cx="5700432" cy="3562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6AF03F-C868-5E21-7074-CB7CA03A1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2" y="1865513"/>
            <a:ext cx="5861598" cy="36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7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5FFA4C-A335-DF3B-BF7E-05FEF07A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75" y="942781"/>
            <a:ext cx="7715850" cy="4972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536D-05C6-3BB3-9129-33FA566E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672CD8-675B-DC9D-C7AE-DEB7675AB904}"/>
              </a:ext>
            </a:extLst>
          </p:cNvPr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4CEC3AD1-30C5-3EC6-AA20-0B8016B0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EEFBBA-DA26-F5CE-867F-61DE593A9B82}"/>
              </a:ext>
            </a:extLst>
          </p:cNvPr>
          <p:cNvGrpSpPr/>
          <p:nvPr/>
        </p:nvGrpSpPr>
        <p:grpSpPr>
          <a:xfrm>
            <a:off x="1214391" y="1182595"/>
            <a:ext cx="9988207" cy="4880486"/>
            <a:chOff x="1214391" y="1182595"/>
            <a:chExt cx="9988207" cy="488048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F79B383-DD19-BC11-C4F6-14A7BBB2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391" y="1182595"/>
              <a:ext cx="4353008" cy="261180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652588-21D6-589B-1E0C-A0937FCB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90" y="1182595"/>
              <a:ext cx="4353008" cy="26118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5E3ACE9-F79A-80BD-DC2C-88AE1C1C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9409" y="4080468"/>
              <a:ext cx="8292191" cy="1982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430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E0NmI2OThkNmU5MjRkNWYxZmMwODRiNzJkMzQwN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，单击此处添加文本。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035"/>
  <p:tag name="OP_SCP_COMPONENT_INFO" val="{&quot;title&quot;:&quot;扁平5项流程PPT组件&quot;,&quot;description&quot;:&quot;扁平5项流程PPT组件：五项流程布局，适用于复杂流程展示，设计专业简约。&quot;,&quot;keywords&quot;:[&quot;扁平&quot;,&quot;5项&quot;,&quot;流程&quot;,&quot;PPT组件&quot;],&quot;labels&quot;:[]}"/>
  <p:tag name="OP_SCP_GROUP_ID" val="9415999c-4f3c-b8c6-1942-a2cd158066a5"/>
  <p:tag name="OP_SCP_ITEM_COUNT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Part 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DEFAULT_TEXT" val="单击此处添加文本，单击此处添加文本。"/>
  <p:tag name="OP_SCP_ITEM_INDEX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4"/>
  <p:tag name="OP_SCP_COMPONENT_INFO" val="{&quot;title&quot;:&quot;渐变5项纯文本目录&quot;,&quot;description&quot;:&quot;渐变 5项&quot;,&quot;keywords&quot;:[&quot;渐变 5项&quot;],&quot;labels&quot;:[]}"/>
  <p:tag name="OP_SCP_GROUP_ID" val="2865f588-068b-3477-05aa-768cfd914060"/>
  <p:tag name="OP_SCP_ITEM_COUNT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Part 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Part 0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Part 0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Part 0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0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19"/>
  <p:tag name="OP_SCP_COMPONENT_INFO" val="{&quot;title&quot;:&quot;圆环总分结构_3&quot;,&quot;description&quot;:&quot;蓝色,圆环,3项&quot;,&quot;keywords&quot;:[&quot;蓝色&quot;,&quot;圆环&quot;,&quot;3项&quot;],&quot;labels&quot;:[]}"/>
  <p:tag name="OP_SCP_GROUP_ID" val="5b689022-6cd5-f8f6-7fe1-11be546485d5"/>
  <p:tag name="OP_SCP_ITEM_COUNT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输入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9"/>
  <p:tag name="OP_SCP_COMPONENT_INFO" val="{&quot;title&quot;:&quot;渐变6项商务汇报列表&quot;,&quot;description&quot;:&quot;渐变 6项&quot;,&quot;keywords&quot;:[&quot;渐变 6项&quot;],&quot;labels&quot;:[]}"/>
  <p:tag name="OP_SCP_GROUP_ID" val="5e06daa2-a366-04da-028a-c26d551f3238"/>
  <p:tag name="OP_SCP_ITEM_COUNT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6"/>
  <p:tag name="OP_SCP_DEFAULT_TEXT" val="添加标题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6"/>
  <p:tag name="OP_SCP_DEFAULT_TEXT" val="单击此处添加文本&#10;单击此处添加文本&#10;单击此处添加文本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6"/>
  <p:tag name="OP_SCP_DEFAULT_TEXT" val="0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5"/>
  <p:tag name="OP_SCP_DEFAULT_TEXT" val="单击此处添加文本&#10;单击此处添加文本&#10;单击此处添加文本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&#10;单击此处添加文本&#10;单击此处添加文本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&#10;单击此处添加文本&#10;单击此处添加文本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&#10;单击此处添加文本&#10;单击此处添加文本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14252"/>
  <p:tag name="SHADOWSIZE" val="10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&#10;单击此处添加文本&#10;单击此处添加文本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输入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输入标题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6"/>
  <p:tag name="OP_SCP_COMPONENT_INFO" val="{&quot;title&quot;:&quot;扁平4项列表PPT组件&quot;,&quot;description&quot;:&quot;扁平4项列表PPT组件&quot;,&quot;keywords&quot;:[&quot;扁平&quot;,&quot;4项&quot;,&quot;列表&quot;,&quot;PPT组件&quot;],&quot;labels&quot;:[]}"/>
  <p:tag name="OP_SCP_GROUP_ID" val="c43786e3-ca88-9a76-de86-377acc86b5ff"/>
  <p:tag name="OP_SCP_ITEM_COUNT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1223</Words>
  <Application>Microsoft Office PowerPoint</Application>
  <PresentationFormat>宽屏</PresentationFormat>
  <Paragraphs>333</Paragraphs>
  <Slides>28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思源黑体 CN Regular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天奇 于</dc:creator>
  <cp:lastModifiedBy>天奇 于</cp:lastModifiedBy>
  <cp:revision>15</cp:revision>
  <dcterms:created xsi:type="dcterms:W3CDTF">2025-08-16T08:08:00Z</dcterms:created>
  <dcterms:modified xsi:type="dcterms:W3CDTF">2025-09-07T07:51:04Z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9B7685350A81447FBE28C748016D2C67</vt:lpwstr>
  </property>
  <property fmtid="{D5CDD505-2E9C-101B-9397-08002B2CF9AE}" pid="3" name="KSOProductBuildVer">
    <vt:lpwstr>2052-11.1.0.12165</vt:lpwstr>
  </property>
</Properties>
</file>